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68" r:id="rId3"/>
    <p:sldId id="289" r:id="rId4"/>
    <p:sldId id="290" r:id="rId5"/>
    <p:sldId id="291" r:id="rId6"/>
    <p:sldId id="288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23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9AF44-266B-4456-A3B0-C38D6F1E37C8}" type="datetimeFigureOut">
              <a:rPr lang="fr-FR" smtClean="0"/>
              <a:t>03/01/2019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A758A-3C7B-405A-B63C-7FA551B2F1B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74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5C6242-BA40-474C-B636-F583523148A3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D128-3A05-4A4E-92AC-76764BF949E7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7F25-3EFD-41DB-B581-57CE5B4E38C1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E54E-8426-484A-8B49-8BC863CEC419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F8BB-43DC-4511-BFCB-E17C361DE102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B706-1AAE-48C0-A125-8DC21037BBAF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7213-4369-413B-9339-EF6008144B22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92CC-B70B-44C6-97BA-CEAEB021339E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5D18-F904-4DF0-AC20-A45CEB197CE7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39D6B5F-936D-427E-8E28-DF0429186B22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3170B-DE53-4903-BD2E-9102F0BF16BF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C84DF3-7031-4D04-81E3-36367FD89CF9}" type="datetime1">
              <a:rPr lang="fr-FR" smtClean="0"/>
              <a:t>03/01/2019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dirty="0"/>
              <a:t>Colloque de la Diaspora organisé par REWMI sous l’égide de la CECAR – Anvers. 24.11.2018 - 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1550C5-D9C1-47B6-9A0E-BD3C919C2BDC}" type="slidenum">
              <a:rPr lang="fr-FR" smtClean="0"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5128" y="116632"/>
            <a:ext cx="9144000" cy="4564028"/>
          </a:xfrm>
        </p:spPr>
        <p:txBody>
          <a:bodyPr>
            <a:no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VISION PROGRAMMATIQUE </a:t>
            </a:r>
            <a:br>
              <a:rPr lang="fr-FR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– 3 – 15 – 45</a:t>
            </a:r>
            <a:br>
              <a:rPr lang="fr-FR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66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LA COALITION IDY2019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588224" cy="329259"/>
          </a:xfrm>
        </p:spPr>
        <p:txBody>
          <a:bodyPr>
            <a:noAutofit/>
          </a:bodyPr>
          <a:lstStyle/>
          <a:p>
            <a:r>
              <a:rPr lang="fr-FR" sz="1800" b="1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Dr Abdourahmane DIOUF, Porte-parole du parti REWMI</a:t>
            </a:r>
          </a:p>
          <a:p>
            <a:endParaRPr lang="fr-FR" sz="18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39952" y="6407944"/>
            <a:ext cx="2590801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</a:t>
            </a:r>
            <a:r>
              <a:rPr lang="fr-FR"/>
              <a:t>03.01.2019 -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13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14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Casamance/Terroirs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Notre Terreau fertile éternel!</a:t>
            </a:r>
          </a:p>
          <a:p>
            <a:pPr marL="566928" lvl="0" indent="-457200">
              <a:buFont typeface="+mj-lt"/>
              <a:buAutoNum type="arabicPeriod" startAt="14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14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Sécurité Intérieure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vie paisible au bénéfice de tous!</a:t>
            </a:r>
          </a:p>
          <a:p>
            <a:pPr marL="566928" lvl="0" indent="-457200">
              <a:buFont typeface="+mj-lt"/>
              <a:buAutoNum type="arabicPeriod" startAt="14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14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Décentralisation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Renforcer l’autonomie, Instaurer le suffrage Universel Direct et Veiller aux équilibres!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5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ENDOGÈNE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96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>
              <a:buFont typeface="+mj-lt"/>
              <a:buAutoNum type="arabicPeriod" startAt="1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Urbanisme et Habitat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Aménager, Planifier, Humaniser!</a:t>
            </a:r>
          </a:p>
          <a:p>
            <a:pPr marL="566928" lvl="0" indent="-457200">
              <a:buFont typeface="+mj-lt"/>
              <a:buAutoNum type="arabicPeriod" startAt="17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1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Hydraulique et Assainissement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Universaliser, Privatiser, Libéraliser!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6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MODERNE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679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 algn="just">
              <a:buFont typeface="+mj-lt"/>
              <a:buAutoNum type="arabicPeriod" startAt="1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des Investissements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Jeu d’équilibre entre la protection et la promotion des investisseurs!</a:t>
            </a:r>
          </a:p>
          <a:p>
            <a:pPr marL="566928" lvl="0" indent="-457200" algn="just">
              <a:buFont typeface="+mj-lt"/>
              <a:buAutoNum type="arabicPeriod" startAt="19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1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Diplomatie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une Diplomatie d’influence bien proportionnée!</a:t>
            </a:r>
          </a:p>
          <a:p>
            <a:pPr marL="566928" lvl="0" indent="-457200" algn="just">
              <a:buFont typeface="+mj-lt"/>
              <a:buAutoNum type="arabicPeriod" startAt="19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1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Intégration Régionale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peuples d’abord, Des institutions fortes!</a:t>
            </a:r>
          </a:p>
          <a:p>
            <a:pPr marL="566928" lvl="0" indent="-457200" algn="just">
              <a:buFont typeface="+mj-lt"/>
              <a:buAutoNum type="arabicPeriod" startAt="19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1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Tourisme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Casser le plafond de verre!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7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SÉNÉGAL OUVERT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70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>
              <a:buFont typeface="+mj-lt"/>
              <a:buAutoNum type="arabicPeriod" startAt="2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 supérieur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Décongestionner, Déverrouiller, Anticiper!</a:t>
            </a:r>
          </a:p>
          <a:p>
            <a:pPr marL="566928" lvl="0" indent="-457200">
              <a:buFont typeface="+mj-lt"/>
              <a:buAutoNum type="arabicPeriod" startAt="23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et Innovation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Anticiper sur les enjeux du futur!</a:t>
            </a:r>
          </a:p>
          <a:p>
            <a:pPr marL="566928" lvl="0" indent="-457200">
              <a:buFont typeface="+mj-lt"/>
              <a:buAutoNum type="arabicPeriod" startAt="23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nationale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Assainir, Universaliser, Endogénéiser!</a:t>
            </a:r>
          </a:p>
          <a:p>
            <a:pPr marL="566928" lvl="0" indent="-457200">
              <a:buFont typeface="+mj-lt"/>
              <a:buAutoNum type="arabicPeriod" startAt="23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Petite enfance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Semer la graine et l’entretenir!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8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UN SÉNÉGAL INSTRUIT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0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Numérique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Relever les défis de l’universalité et de la compétitivité!</a:t>
            </a:r>
          </a:p>
          <a:p>
            <a:pPr marL="566928" lvl="0" indent="-457200">
              <a:buFont typeface="+mj-lt"/>
              <a:buAutoNum type="arabicPeriod" startAt="27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Audiovisuel (Presse)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Professionnaliser l’information, Assainir le Public, Booster le Privé!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9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CONNECT</a:t>
            </a:r>
            <a:r>
              <a:rPr lang="en-GB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59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>
              <a:buFont typeface="+mj-lt"/>
              <a:buAutoNum type="arabicPeriod" startAt="29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Handicap: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Promouvoir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l’inégalité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Juste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66928" lvl="0" indent="-457200">
              <a:buFont typeface="+mj-lt"/>
              <a:buAutoNum type="arabicPeriod" startAt="29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Travail/Social/Emploi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Pacifier, Motiver, S’investir!</a:t>
            </a:r>
          </a:p>
          <a:p>
            <a:pPr marL="566928" lvl="0" indent="-457200">
              <a:buFont typeface="+mj-lt"/>
              <a:buAutoNum type="arabicPeriod" startAt="29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Social/Solidarités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laisser personne au bord de la route!</a:t>
            </a:r>
          </a:p>
          <a:p>
            <a:pPr marL="566928" lvl="0" indent="-457200">
              <a:buFont typeface="+mj-lt"/>
              <a:buAutoNum type="arabicPeriod" startAt="29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29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Santé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Sénégalais sain, Des infrastructures de qualité, un Système assaini!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10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SOLIDAIRE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791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 algn="just">
              <a:buFont typeface="+mj-lt"/>
              <a:buAutoNum type="arabicPeriod" startAt="3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Economie bleue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Puissance Atlantique optimisée !</a:t>
            </a:r>
          </a:p>
          <a:p>
            <a:pPr marL="566928" lvl="0" indent="-457200" algn="just">
              <a:buFont typeface="+mj-lt"/>
              <a:buAutoNum type="arabicPeriod" startAt="33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3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Economie verte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Vivre, Transmettre, Préserver ; Pour nous et Pour nos enfants!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11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DURABLE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98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 algn="just">
              <a:buFont typeface="+mj-lt"/>
              <a:buAutoNum type="arabicPeriod" startAt="35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Diaspora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Peuple, Un But, Une Foi, Mille Résidences !</a:t>
            </a:r>
          </a:p>
          <a:p>
            <a:pPr marL="566928" lvl="0" indent="-457200" algn="just">
              <a:buFont typeface="+mj-lt"/>
              <a:buAutoNum type="arabicPeriod" startAt="35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35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Cultes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Tolérance, Liberté, Diversité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12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SÉNÉGAL UNIVOQUE 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63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 algn="just">
              <a:buFont typeface="+mj-lt"/>
              <a:buAutoNum type="arabicPeriod" startAt="3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Monnaie et CFA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dépérissement graduel adossé à une solution régionale impérative!</a:t>
            </a:r>
          </a:p>
          <a:p>
            <a:pPr marL="566928" lvl="0" indent="-457200" algn="just">
              <a:buFont typeface="+mj-lt"/>
              <a:buAutoNum type="arabicPeriod" startAt="37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3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Accords de Partenariat Economique 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Sensibiliser, Dénoncer, Renégocier!</a:t>
            </a:r>
          </a:p>
          <a:p>
            <a:pPr marL="566928" lvl="0" indent="-457200" algn="just">
              <a:buFont typeface="+mj-lt"/>
              <a:buAutoNum type="arabicPeriod" startAt="37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3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Défense/Extérieur :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donner les moyens d’une profondeur stratégique!</a:t>
            </a:r>
          </a:p>
          <a:p>
            <a:pPr marL="566928" lvl="0" indent="-457200" algn="just">
              <a:buFont typeface="+mj-lt"/>
              <a:buAutoNum type="arabicPeriod" startAt="37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37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Contrats internationaux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Diligence, Prévisibilité, Patriotisme!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13"/>
            </a:pPr>
            <a:r>
              <a:rPr lang="en-GB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UN SÉNÉGAL SÉCURISÉ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5581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 algn="just">
              <a:buFont typeface="+mj-lt"/>
              <a:buAutoNum type="arabicPeriod" startAt="41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Sports: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S’épanouir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savoir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gagner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66928" lvl="0" indent="-457200" algn="just">
              <a:buFont typeface="+mj-lt"/>
              <a:buAutoNum type="arabicPeriod" startAt="41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41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Arts et Industries culturelles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Promouvoir nos valeurs et rayonner dans le monde!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14"/>
            </a:pPr>
            <a:r>
              <a:rPr lang="en-GB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UN SÉNÉGAL FIER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331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264696" cy="4696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9023386" cy="548640"/>
          </a:xfrm>
        </p:spPr>
        <p:txBody>
          <a:bodyPr>
            <a:noAutofit/>
          </a:bodyPr>
          <a:lstStyle/>
          <a:p>
            <a:pPr lvl="0" algn="ctr"/>
            <a:r>
              <a:rPr lang="en-GB" sz="96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Pays: LE SENEGAL</a:t>
            </a:r>
            <a:endParaRPr lang="fr-FR" sz="5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45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 algn="just">
              <a:buFont typeface="+mj-lt"/>
              <a:buAutoNum type="arabicPeriod" startAt="4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Commerce Intérieur et Grande distribution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Investissements mixtes, Consommations locales!</a:t>
            </a:r>
          </a:p>
          <a:p>
            <a:pPr marL="566928" lvl="0" indent="-457200" algn="just">
              <a:buFont typeface="+mj-lt"/>
              <a:buAutoNum type="arabicPeriod" startAt="43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4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Secteur Informel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Formalisation graduelle, Professionnalisation urgente!</a:t>
            </a:r>
          </a:p>
          <a:p>
            <a:pPr marL="566928" lvl="0" indent="-457200" algn="just">
              <a:buFont typeface="+mj-lt"/>
              <a:buAutoNum type="arabicPeriod" startAt="43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algn="just">
              <a:buFont typeface="+mj-lt"/>
              <a:buAutoNum type="arabicPeriod" startAt="43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Foncier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Moderniser nos traditions dans un esprit d’équité et de justice!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15"/>
            </a:pPr>
            <a:r>
              <a:rPr lang="en-GB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UN SÉNÉGAL ÉQUILIBRE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25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67944" y="6407944"/>
            <a:ext cx="2662809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21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16600" dirty="0">
                <a:solidFill>
                  <a:srgbClr val="00B050"/>
                </a:solidFill>
              </a:rPr>
              <a:t>Jar</a:t>
            </a:r>
            <a:r>
              <a:rPr lang="fr-FR" sz="16600" dirty="0">
                <a:solidFill>
                  <a:srgbClr val="FFFF00"/>
                </a:solidFill>
              </a:rPr>
              <a:t>aj</a:t>
            </a:r>
            <a:r>
              <a:rPr lang="fr-FR" sz="16600" dirty="0">
                <a:solidFill>
                  <a:srgbClr val="FF0000"/>
                </a:solidFill>
              </a:rPr>
              <a:t>ef!</a:t>
            </a:r>
            <a:br>
              <a:rPr lang="fr-FR" sz="13800" dirty="0"/>
            </a:br>
            <a:endParaRPr lang="fr-FR" sz="13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9952" y="4149080"/>
            <a:ext cx="1115498" cy="74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5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230" y="404664"/>
            <a:ext cx="9023386" cy="548640"/>
          </a:xfrm>
        </p:spPr>
        <p:txBody>
          <a:bodyPr>
            <a:noAutofit/>
          </a:bodyPr>
          <a:lstStyle/>
          <a:p>
            <a:pPr lvl="0" algn="ctr"/>
            <a:r>
              <a:rPr lang="en-GB" sz="80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800" dirty="0">
                <a:effectLst/>
              </a:rPr>
              <a:t> </a:t>
            </a:r>
            <a:r>
              <a:rPr lang="en-GB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AXES </a:t>
            </a:r>
            <a:r>
              <a:rPr lang="en-GB" sz="4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Programmatiques</a:t>
            </a:r>
            <a:br>
              <a:rPr lang="en-GB" sz="2800" dirty="0">
                <a:effectLst/>
              </a:rPr>
            </a:br>
            <a:r>
              <a:rPr lang="en-GB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GOUVERNANCE – </a:t>
            </a:r>
            <a:r>
              <a:rPr lang="fr-FR" sz="280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GB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CONOMIE - S</a:t>
            </a:r>
            <a:r>
              <a:rPr lang="fr-FR" sz="280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GB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CURIT</a:t>
            </a:r>
            <a:r>
              <a:rPr lang="fr-FR" sz="280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endParaRPr lang="fr-F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3</a:t>
            </a:fld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3276600" cy="891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852936"/>
            <a:ext cx="3383868" cy="2255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12884"/>
            <a:ext cx="3084958" cy="1733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0458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50056"/>
            <a:ext cx="9001000" cy="5067176"/>
          </a:xfrm>
        </p:spPr>
        <p:txBody>
          <a:bodyPr>
            <a:noAutofit/>
          </a:bodyPr>
          <a:lstStyle/>
          <a:p>
            <a:pPr lvl="0"/>
            <a:r>
              <a:rPr lang="en-GB" sz="60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GB" sz="4000" dirty="0">
                <a:solidFill>
                  <a:schemeClr val="accent3"/>
                </a:solidFill>
                <a:effectLst/>
              </a:rPr>
              <a:t> </a:t>
            </a:r>
            <a:r>
              <a:rPr lang="en-GB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Visions </a:t>
            </a:r>
            <a:r>
              <a:rPr lang="en-GB" sz="4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Patriotiques</a:t>
            </a:r>
            <a:br>
              <a:rPr lang="en-GB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6600" dirty="0">
                <a:effectLst/>
              </a:rPr>
            </a:br>
            <a:br>
              <a:rPr lang="fr-FR" sz="6600" dirty="0">
                <a:effectLst/>
              </a:rPr>
            </a:br>
            <a:br>
              <a:rPr lang="fr-FR" sz="6600" dirty="0">
                <a:effectLst/>
              </a:rPr>
            </a:br>
            <a:endParaRPr lang="fr-FR" sz="6600" dirty="0">
              <a:effectLst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4</a:t>
            </a:fld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EA5FC7-C69F-4226-AF8F-FB308AAAD128}"/>
              </a:ext>
            </a:extLst>
          </p:cNvPr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	UN SÉNÉGAL COMPÉTITIF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	UN SÉNÉGAL INSTRUIT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	UN SÉNÉGAL JUSTE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	UN SÉNÉGAL FIER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	UN SÉNÉGAL UNIVOQUE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	UN SÉNÉGAL AMBITIEUX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VII.	UN SÉNÉGAL ÉQUILIBRÉ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VIII.	UN SÉNÉGAL MODERNE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IX.	UN SÉNÉGAL PROSPÈRE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	UN SÉNÉGAL SOLIDAIRE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XI.	UN SÉNÉGAL CONNECTÉ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XII.	UN SÉNÉGAL DURABLE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XIII.	UN SÉNÉGAL ENDOGÈNE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XIV.	UN SÉNÉGAL OUVERT </a:t>
            </a:r>
          </a:p>
          <a:p>
            <a:pPr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XV.	UN SÉNÉGAL SÉCURISÉ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0030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106E86-417F-4966-A111-AAA9A284C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pPr algn="ctr"/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Elles seront présentées en détails lors du lancement du Programme…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2E6C5-D4F9-4BC2-A4D5-DB17FD3F0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Colloque de la Diaspora organisé par REWMI sous l’égide de la CECAR – Anvers. 24.11.2018 - 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C57D3-0D63-41AB-88F1-6A06654C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081308-CB86-4A39-BEC5-4F884FC11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56032">
              <a:spcBef>
                <a:spcPts val="400"/>
              </a:spcBef>
            </a:pPr>
            <a:br>
              <a:rPr lang="en-GB" sz="6600" dirty="0">
                <a:solidFill>
                  <a:srgbClr val="EB641B"/>
                </a:solidFill>
                <a:effectLst/>
                <a:ea typeface="+mn-ea"/>
                <a:cs typeface="+mn-cs"/>
              </a:rPr>
            </a:br>
            <a:r>
              <a:rPr lang="en-GB" sz="6600" dirty="0">
                <a:solidFill>
                  <a:srgbClr val="EB641B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 </a:t>
            </a:r>
            <a:r>
              <a:rPr lang="en-GB" sz="4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Déclinaisons</a:t>
            </a:r>
            <a:r>
              <a:rPr lang="en-GB" sz="4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GB" sz="4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Thématiques</a:t>
            </a:r>
            <a:endParaRPr lang="fr-CH" sz="4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1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452628" lvl="0" indent="-342900">
              <a:buFont typeface="+mj-lt"/>
              <a:buAutoNum type="arabicPeriod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Publique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Rationaliser, Motiver, Ouvrir!</a:t>
            </a:r>
          </a:p>
          <a:p>
            <a:pPr marL="452628" lvl="0" indent="-342900">
              <a:buFont typeface="+mj-lt"/>
              <a:buAutoNum type="arabicPeriod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indent="-342900">
              <a:buFont typeface="+mj-lt"/>
              <a:buAutoNum type="arabicPeriod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Réformer, Stabiliser, Optimiser !</a:t>
            </a:r>
          </a:p>
          <a:p>
            <a:pPr marL="452628" lvl="0" indent="-342900">
              <a:buFont typeface="+mj-lt"/>
              <a:buAutoNum type="arabicPeriod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indent="-342900">
              <a:buFont typeface="+mj-lt"/>
              <a:buAutoNum type="arabicPeriod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Justice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Prévenir et protéger dans l’impartialité!</a:t>
            </a:r>
          </a:p>
          <a:p>
            <a:pPr marL="452628" lvl="0" indent="-342900">
              <a:buFont typeface="+mj-lt"/>
              <a:buAutoNum type="arabicPeriod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indent="-342900">
              <a:buFont typeface="+mj-lt"/>
              <a:buAutoNum type="arabicPeriod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Compétitions électorales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Clarifier et cristalliser les règles du jeu!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/>
            </a:pPr>
            <a:r>
              <a:rPr lang="en-GB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JUSTE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08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>
              <a:buFont typeface="+mj-lt"/>
              <a:buAutoNum type="arabicPeriod" startAt="5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Finances Publiques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Assainir et en faire un véritable instrument de relance économique!</a:t>
            </a:r>
          </a:p>
          <a:p>
            <a:pPr marL="566928" lvl="0" indent="-457200">
              <a:buFont typeface="+mj-lt"/>
              <a:buAutoNum type="arabicPeriod" startAt="5"/>
            </a:pPr>
            <a:endParaRPr lang="fr-C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5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Politiques Fiscales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Protéger les faibles et Faire contribuer les forts, sans les asphyxier!</a:t>
            </a:r>
          </a:p>
          <a:p>
            <a:pPr marL="566928" lvl="0" indent="-457200">
              <a:buFont typeface="+mj-lt"/>
              <a:buAutoNum type="arabicPeriod" startAt="5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5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Infrastructures/Transport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Mailler le territoire par des financements maitrisés!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2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SÉNÉGAL COMP</a:t>
            </a:r>
            <a:r>
              <a:rPr lang="en-GB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TITIF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777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>
              <a:buFont typeface="+mj-lt"/>
              <a:buAutoNum type="arabicPeriod" startAt="8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 naissantes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Couver, Satisfaire les besoins nationaux et s’ouvrir de façon graduelle!</a:t>
            </a:r>
          </a:p>
          <a:p>
            <a:pPr marL="566928" lvl="0" indent="-457200">
              <a:buFont typeface="+mj-lt"/>
              <a:buAutoNum type="arabicPeriod" startAt="8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8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Politique Industrielle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Encadrer et Accompagner les champions nationaux!</a:t>
            </a:r>
          </a:p>
          <a:p>
            <a:pPr marL="566928" lvl="0" indent="-457200">
              <a:buFont typeface="+mj-lt"/>
              <a:buAutoNum type="arabicPeriod" startAt="8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8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 et Elevage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Garantir la souveraineté alimentaire, Protéger l’agriculture familiale et dépasser la « Tabaskisation » de l’élevage!</a:t>
            </a:r>
            <a:endParaRPr lang="fr-FR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3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SÉNÉGAL AMBITIEUX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925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344816"/>
          </a:xfrm>
        </p:spPr>
        <p:txBody>
          <a:bodyPr>
            <a:noAutofit/>
          </a:bodyPr>
          <a:lstStyle/>
          <a:p>
            <a:pPr lvl="0"/>
            <a:endParaRPr lang="fr-CH" sz="2400" b="1" dirty="0"/>
          </a:p>
          <a:p>
            <a:pPr marL="566928" lvl="0" indent="-457200">
              <a:buFont typeface="+mj-lt"/>
              <a:buAutoNum type="arabicPeriod" startAt="11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Energie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 une couverture universelle en 2029!</a:t>
            </a:r>
          </a:p>
          <a:p>
            <a:pPr marL="566928" lvl="0" indent="-457200">
              <a:buFont typeface="+mj-lt"/>
              <a:buAutoNum type="arabicPeriod" startAt="11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11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Hydrocarbures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rendre autonome et sortir du piège de la dépendance!</a:t>
            </a:r>
          </a:p>
          <a:p>
            <a:pPr marL="566928" lvl="0" indent="-457200">
              <a:buFont typeface="+mj-lt"/>
              <a:buAutoNum type="arabicPeriod" startAt="11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>
              <a:buFont typeface="+mj-lt"/>
              <a:buAutoNum type="arabicPeriod" startAt="11"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Secteur extractif :</a:t>
            </a:r>
            <a:r>
              <a:rPr lang="fr-CH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le principal bénéficiaire de nos ressources!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9023386" cy="548640"/>
          </a:xfrm>
        </p:spPr>
        <p:txBody>
          <a:bodyPr>
            <a:noAutofit/>
          </a:bodyPr>
          <a:lstStyle/>
          <a:p>
            <a:pPr marL="857250" lvl="0" indent="-857250" algn="ctr">
              <a:buFont typeface="+mj-lt"/>
              <a:buAutoNum type="romanUcPeriod" startAt="4"/>
            </a:pPr>
            <a:r>
              <a:rPr lang="fr-CH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SÉNÉGAL PROSPÈRE </a:t>
            </a:r>
            <a:endParaRPr lang="fr-F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5936" y="6407944"/>
            <a:ext cx="2734817" cy="365125"/>
          </a:xfrm>
        </p:spPr>
        <p:txBody>
          <a:bodyPr/>
          <a:lstStyle/>
          <a:p>
            <a:r>
              <a:rPr lang="fr-FR" b="1" cap="all" dirty="0"/>
              <a:t>CONFÉRENCE DE PRESSE DE LA </a:t>
            </a:r>
            <a:endParaRPr lang="fr-FR" cap="all" dirty="0"/>
          </a:p>
          <a:p>
            <a:r>
              <a:rPr lang="fr-FR" b="1" cap="all" dirty="0"/>
              <a:t>COALITION IDY2019</a:t>
            </a:r>
          </a:p>
          <a:p>
            <a:r>
              <a:rPr lang="fr-FR" b="1" cap="all" dirty="0"/>
              <a:t>Hôtel le ndiambour  </a:t>
            </a:r>
            <a:endParaRPr lang="fr-FR" cap="all" dirty="0"/>
          </a:p>
          <a:p>
            <a:br>
              <a:rPr lang="fr-FR" dirty="0"/>
            </a:br>
            <a:r>
              <a:rPr lang="fr-FR" dirty="0"/>
              <a:t>– Dakar. 03.01.2019 -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0C5-D9C1-47B6-9A0E-BD3C919C2BDC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43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EWMI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D25E00"/>
      </a:accent1>
      <a:accent2>
        <a:srgbClr val="B4490F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D25E00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740</TotalTime>
  <Words>785</Words>
  <Application>Microsoft Office PowerPoint</Application>
  <PresentationFormat>On-screen Show (4:3)</PresentationFormat>
  <Paragraphs>232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Rotonde</vt:lpstr>
      <vt:lpstr>VISION PROGRAMMATIQUE  1 – 3 – 15 – 45 DE LA COALITION IDY2019</vt:lpstr>
      <vt:lpstr>1 Pays: LE SENEGAL</vt:lpstr>
      <vt:lpstr>3 AXES Programmatiques GOUVERNANCE – ÉCONOMIE - SÉCURITÉ</vt:lpstr>
      <vt:lpstr>15 Visions Patriotiques    </vt:lpstr>
      <vt:lpstr> 45 Déclinaisons Thématiques</vt:lpstr>
      <vt:lpstr>UN SÉNÉGAL JUSTE</vt:lpstr>
      <vt:lpstr>UN SÉNÉGAL COMPÉTITIF </vt:lpstr>
      <vt:lpstr> UN SÉNÉGAL AMBITIEUX </vt:lpstr>
      <vt:lpstr> UN SÉNÉGAL PROSPÈRE </vt:lpstr>
      <vt:lpstr>UN SÉNÉGAL ENDOGÈNE</vt:lpstr>
      <vt:lpstr>UN SÉNÉGAL MODERNE</vt:lpstr>
      <vt:lpstr> UN SÉNÉGAL OUVERT </vt:lpstr>
      <vt:lpstr>  UN SÉNÉGAL INSTRUIT </vt:lpstr>
      <vt:lpstr>UN SÉNÉGAL CONNECTÉ </vt:lpstr>
      <vt:lpstr>UN SÉNÉGAL SOLIDAIRE</vt:lpstr>
      <vt:lpstr>UN SÉNÉGAL DURABLE </vt:lpstr>
      <vt:lpstr> UN SÉNÉGAL UNIVOQUE </vt:lpstr>
      <vt:lpstr>  UN SÉNÉGAL SÉCURISÉ</vt:lpstr>
      <vt:lpstr>  UN SÉNÉGAL FIER</vt:lpstr>
      <vt:lpstr>  UN SÉNÉGAL ÉQUILIBRE</vt:lpstr>
      <vt:lpstr>Jarajef! </vt:lpstr>
    </vt:vector>
  </TitlesOfParts>
  <Company>CSA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 au Programme du candidat Idrissa SECK</dc:title>
  <dc:creator>NDIAYE Djibril</dc:creator>
  <cp:lastModifiedBy>Dr El Hadji A. DIOUF</cp:lastModifiedBy>
  <cp:revision>98</cp:revision>
  <dcterms:created xsi:type="dcterms:W3CDTF">2018-11-23T09:18:39Z</dcterms:created>
  <dcterms:modified xsi:type="dcterms:W3CDTF">2019-01-03T17:31:05Z</dcterms:modified>
</cp:coreProperties>
</file>